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86" r:id="rId2"/>
    <p:sldId id="296" r:id="rId3"/>
    <p:sldId id="271" r:id="rId4"/>
    <p:sldId id="272" r:id="rId5"/>
    <p:sldId id="284" r:id="rId6"/>
    <p:sldId id="273" r:id="rId7"/>
    <p:sldId id="297" r:id="rId8"/>
    <p:sldId id="274" r:id="rId9"/>
    <p:sldId id="294" r:id="rId10"/>
    <p:sldId id="283" r:id="rId11"/>
    <p:sldId id="289" r:id="rId12"/>
    <p:sldId id="295" r:id="rId13"/>
    <p:sldId id="293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5596"/>
    <a:srgbClr val="FFD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C92DA-7DAC-A07A-CC2F-3FFA753B9887}" v="11" dt="2020-08-09T03:53:30.890"/>
    <p1510:client id="{5B39DB65-6E0D-F1AF-9371-72368B8B05C9}" v="18" dt="2020-08-09T20:21:23.808"/>
    <p1510:client id="{654CF36D-B229-4210-B230-1E15A42CA72E}" v="1324" dt="2020-08-09T23:53:36.854"/>
    <p1510:client id="{70C2B218-8A2F-6AB6-0EF9-BEEEA5CF2E19}" v="388" dt="2020-08-09T20:16:51.918"/>
    <p1510:client id="{9CE452FD-73B6-4B82-B529-778C3901586B}" v="1758" dt="2020-08-09T21:02:14.957"/>
    <p1510:client id="{A73EB7F1-5C6C-2011-A248-0A2CF956E39A}" v="9" dt="2020-08-09T22:08:23.477"/>
    <p1510:client id="{ADBA9E2E-D885-44EE-BF25-67CD7635DE5F}" v="6112" dt="2020-08-10T03:47:59.758"/>
    <p1510:client id="{DB284714-E079-A8CC-160B-C4585691F956}" v="109" dt="2020-08-09T18:28:17.861"/>
    <p1510:client id="{DE995C50-1D35-AB43-1B26-B97BED3C42DE}" v="27" dt="2020-08-09T22:33:22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855D4-A9CF-4EDB-A4AE-5EB119D7C84E}" type="datetimeFigureOut">
              <a:rPr lang="en-CA" smtClean="0"/>
              <a:t>2020-08-10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2B1F-AF34-4D6E-A406-7C45704CCB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16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2B1F-AF34-4D6E-A406-7C45704CCB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0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B1A7-F0DB-4B55-AC45-5AE103C09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7D3C2-FD1D-4080-9174-DE037042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F5F2-DD41-4C80-9385-2964EAAC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6E2E-DFC3-4146-AB89-2F37A31D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C11CC-540C-4826-888E-CF0C31FA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C041-4A3C-4088-B495-233E1804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E8E26-DFA8-4948-AB5D-631B1565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A814-1B54-45A6-80A5-6FF886DD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8F23C-A7E4-4C0B-A74C-AFE0DEB8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4F-20F2-414E-AD86-A78C17BD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FD1CD-6F97-40B9-BBAE-0F066BC57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A4303-16BC-4C21-976F-A475C65B9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7E213-A2D7-4BD3-BFB2-2FDA96F2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775B-1A6E-4C54-B81E-9F792FB6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A05F-190D-4C2E-BFCA-E5187977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9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DDFF-BB4C-4C57-B0F5-50A701BB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4C68-BB09-4109-A5DC-25AD9FB1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06FD-A2CC-4392-A099-4C7A005C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11BC-7871-4D13-B4CB-98174832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D7E4-CF6E-4AFA-A8FD-FAFECD7F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D4ED-A233-4E13-A08F-270AB305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C28DD-2F4D-4A5B-A73E-11EDC756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8481F-7C51-4623-B813-63597B37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4A60-D2D3-459B-BA6D-FBD55F44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D36C-9F8D-42DA-B19F-6F0B6C8D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B8D-2F44-4D5E-A825-DCE2A789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8F92-D8E3-4F13-8F16-D6E5A13FC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2D67-2D42-4C85-9DBD-3AD0EADC3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36C57-68DF-4C97-B078-C0AADD9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781B2-6999-447A-95D6-71FAECE2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041D3-36D7-4BAD-9C4B-D48AEDC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245-4329-4152-8F07-CD756588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A24D-AC22-4480-B777-63148625C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A31B-A228-42A2-A41E-E8032BE67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FF36-A46F-4D52-AAD9-A4CD389DE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CB720-C63C-4300-ACB0-EF3613B16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D95F9-92B4-466D-8E53-2733F1DA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78148-7E77-4076-BF7B-2826682E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973FE-B1FF-4C4E-B8E7-17C0D3B0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9905-B2BE-4D96-B2CA-F420361A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86A-A5E8-4CF3-A916-EB9FC3E1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4861-110F-4F4B-BF9A-60D56655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9C5D3-773C-4EB5-8816-A4E4EEAC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381DA-AEF2-4D46-9812-15DC5C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6DA8F-8602-4BD7-AB72-C233C308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6B1F-BC26-4D19-8DD6-4AC43E2D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6296-A038-4528-8AD2-B692955F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FA33-D011-401A-85DA-FCE6D493F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41785-7815-43E1-B492-8C5CAD12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461D9-44C3-438E-A1B5-4295C85F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7666-797D-4102-B14F-4C40E2A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84FAC-6356-4DE1-88D0-6A6F3F51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A3B0-A856-42CD-BA31-673EF027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1719B-A2AB-440E-8E4F-B78990BE7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734B-2A43-47D8-ABF7-A10E5646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FC316-6244-465D-BC9E-9F6197E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A469F-24FE-409E-BE55-D1A04C21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67FD0-4031-4BD2-8917-6D1EBCC4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3149C-0EBF-45E6-858A-DC56554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849CF-C333-48D3-8FF4-B6BFE280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FEE4-15B7-4043-8D12-0C7E00C8F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56A-A41F-4A3B-A3E8-5E494DCE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3819-5175-4B84-A9F4-A800446F3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8" y="1382000"/>
            <a:ext cx="5915800" cy="1035876"/>
          </a:xfrm>
        </p:spPr>
        <p:txBody>
          <a:bodyPr anchor="t">
            <a:normAutofit/>
          </a:bodyPr>
          <a:lstStyle/>
          <a:p>
            <a:r>
              <a:rPr lang="en-IN" sz="4800">
                <a:solidFill>
                  <a:srgbClr val="FFFFFF"/>
                </a:solidFill>
                <a:latin typeface="Open Sans"/>
              </a:rPr>
              <a:t> </a:t>
            </a:r>
            <a:r>
              <a:rPr lang="en-IN" sz="4800" b="0" i="0">
                <a:solidFill>
                  <a:srgbClr val="FFFFFF"/>
                </a:solidFill>
                <a:effectLst/>
                <a:latin typeface="Open Sans"/>
              </a:rPr>
              <a:t>Post-Ups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09" y="2837929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COMP 8157: Advanced Database Topics</a:t>
            </a: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Prepared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By</a:t>
            </a:r>
            <a:r>
              <a:rPr lang="en-US" sz="2400" b="1">
                <a:solidFill>
                  <a:schemeClr val="bg1"/>
                </a:solidFill>
              </a:rPr>
              <a:t>: Group 21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</a:t>
            </a:r>
            <a:r>
              <a:rPr lang="en-US" sz="2400" err="1">
                <a:solidFill>
                  <a:schemeClr val="bg1"/>
                </a:solidFill>
              </a:rPr>
              <a:t>Aayushee</a:t>
            </a:r>
            <a:r>
              <a:rPr lang="en-US" sz="2400">
                <a:solidFill>
                  <a:schemeClr val="bg1"/>
                </a:solidFill>
              </a:rPr>
              <a:t> Dave(110023928)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Manan Parmar (110022360)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Rahul Pandya(110024678)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Richa Gupta(110013520)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A455-F1D8-4E5B-A10C-AAE84BD347E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1111A2B-ECAB-4432-A77E-DB758A139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1"/>
          <a:stretch/>
        </p:blipFill>
        <p:spPr>
          <a:xfrm>
            <a:off x="8589371" y="1577150"/>
            <a:ext cx="2547899" cy="25215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16596A-CFDA-4680-AEEF-49F4E233DAEE}"/>
              </a:ext>
            </a:extLst>
          </p:cNvPr>
          <p:cNvSpPr txBox="1">
            <a:spLocks/>
          </p:cNvSpPr>
          <p:nvPr/>
        </p:nvSpPr>
        <p:spPr>
          <a:xfrm>
            <a:off x="7534643" y="4332293"/>
            <a:ext cx="4657357" cy="1035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rgbClr val="262626"/>
                </a:solidFill>
                <a:latin typeface="Open Sans"/>
              </a:rPr>
              <a:t>University of Windsor</a:t>
            </a:r>
            <a:endParaRPr lang="en-IN" sz="3200">
              <a:solidFill>
                <a:srgbClr val="262626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B92B53-A009-4CD9-A344-D8F6E8FAF6F3}"/>
              </a:ext>
            </a:extLst>
          </p:cNvPr>
          <p:cNvSpPr txBox="1">
            <a:spLocks/>
          </p:cNvSpPr>
          <p:nvPr/>
        </p:nvSpPr>
        <p:spPr>
          <a:xfrm>
            <a:off x="10287000" y="6591300"/>
            <a:ext cx="1934122" cy="238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Date: 11</a:t>
            </a:r>
            <a:r>
              <a:rPr lang="en-IN" sz="1400" baseline="30000">
                <a:solidFill>
                  <a:schemeClr val="bg1">
                    <a:lumMod val="50000"/>
                  </a:schemeClr>
                </a:solidFill>
                <a:latin typeface="Open Sans"/>
              </a:rPr>
              <a:t>th</a:t>
            </a:r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 Aug, 2020</a:t>
            </a:r>
            <a:endParaRPr lang="en-I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41B739-0633-4109-8DF6-DCD00584596F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How feed is fetched?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97A8D-9C64-4809-9C53-81B9EA56C159}"/>
              </a:ext>
            </a:extLst>
          </p:cNvPr>
          <p:cNvSpPr txBox="1"/>
          <p:nvPr/>
        </p:nvSpPr>
        <p:spPr>
          <a:xfrm>
            <a:off x="6414474" y="1554347"/>
            <a:ext cx="544407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err="1">
                <a:effectLst/>
                <a:latin typeface="Consolas" panose="020B0609020204030204" pitchFamily="49" charset="0"/>
              </a:rPr>
              <a:t>Post.aggregate</a:t>
            </a:r>
            <a:r>
              <a:rPr lang="en-IN" sz="1200" b="0"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tags: { $in: 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[“</a:t>
            </a:r>
            <a:r>
              <a:rPr lang="en-IN" sz="1200" b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car”,”red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”]</a:t>
            </a:r>
            <a:r>
              <a:rPr lang="en-IN" sz="1200" b="0">
                <a:effectLst/>
                <a:latin typeface="Consolas" panose="020B0609020204030204" pitchFamily="49" charset="0"/>
              </a:rPr>
              <a:t> }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category: ”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images</a:t>
            </a:r>
            <a:r>
              <a:rPr lang="en-IN" sz="1200" b="0">
                <a:effectLst/>
                <a:latin typeface="Consolas" panose="020B0609020204030204" pitchFamily="49" charset="0"/>
              </a:rPr>
              <a:t>”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$sort: {"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datePosted</a:t>
            </a:r>
            <a:r>
              <a:rPr lang="en-IN" sz="1200" b="0">
                <a:effectLst/>
                <a:latin typeface="Consolas" panose="020B0609020204030204" pitchFamily="49" charset="0"/>
              </a:rPr>
              <a:t>": -1}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$limit: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page.limit</a:t>
            </a:r>
            <a:r>
              <a:rPr lang="en-IN" sz="1200" b="0">
                <a:effectLst/>
                <a:latin typeface="Consolas" panose="020B0609020204030204" pitchFamily="49" charset="0"/>
              </a:rPr>
              <a:t> +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$skip: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fs.files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“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metaData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"_id",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file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fs.chunks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file._id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files_id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]);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84" y="1157714"/>
            <a:ext cx="4788043" cy="5132915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Post = {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"_id": "</a:t>
            </a:r>
            <a:r>
              <a:rPr lang="en-US" sz="105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"tags": </a:t>
            </a:r>
            <a:r>
              <a:rPr lang="en-US" sz="105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[“car“, “red”]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"category": “</a:t>
            </a:r>
            <a:r>
              <a:rPr lang="en-US" sz="100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image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"likes": 141, "views": 109, "comments": [{…}, {…}],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"title": “Red Ferrari",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textContent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“Check out my Red Horse",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datePosted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"2020-08-04T06:07:30.365Z",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"metadata": "</a:t>
            </a:r>
            <a:r>
              <a:rPr lang="en-US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  <a:endParaRPr lang="en-US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"file": {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"_id": "</a:t>
            </a:r>
            <a:r>
              <a:rPr lang="en-US" sz="100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"length": 2803198,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"filename": "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.jpeg",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contentType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"image/jpeg",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"metadata": {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postId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</a:t>
            </a:r>
            <a:r>
              <a:rPr lang="en-US" sz="100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 }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 "data": [ {…}, {…}, {…}, 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{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"_id": "5f28dd9478ba603d28e0695e",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           	"files_id": "</a:t>
            </a:r>
            <a:r>
              <a:rPr lang="pt-BR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ea typeface="+mn-lt"/>
                <a:cs typeface="+mn-lt"/>
              </a:rPr>
              <a:t>5f28dd9478ba603d28e0695c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"n": 3,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"data"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: 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BnAslKdjsnw@/sdklozfytnwi.....(255 kB)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endParaRPr lang="pt-BR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}, {…}, {…}, {…}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 ]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}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76125-6CC2-45B4-82C0-829E9E9A16F3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7930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cebook-twitter-instagram-logo-png - Car Confident">
            <a:extLst>
              <a:ext uri="{FF2B5EF4-FFF2-40B4-BE49-F238E27FC236}">
                <a16:creationId xmlns:a16="http://schemas.microsoft.com/office/drawing/2014/main" id="{46902746-5CB3-4DED-802D-514D5D344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18685" r="63448" b="214"/>
          <a:stretch/>
        </p:blipFill>
        <p:spPr bwMode="auto">
          <a:xfrm>
            <a:off x="6660792" y="501799"/>
            <a:ext cx="2487426" cy="30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-twitter-instagram-logo-png - Car Confident">
            <a:extLst>
              <a:ext uri="{FF2B5EF4-FFF2-40B4-BE49-F238E27FC236}">
                <a16:creationId xmlns:a16="http://schemas.microsoft.com/office/drawing/2014/main" id="{2C39BB52-4F82-4E81-8E8A-7995E5105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7" r="25853"/>
          <a:stretch/>
        </p:blipFill>
        <p:spPr bwMode="auto">
          <a:xfrm>
            <a:off x="6590665" y="3048000"/>
            <a:ext cx="236403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-twitter-instagram-logo-png - Car Confident">
            <a:extLst>
              <a:ext uri="{FF2B5EF4-FFF2-40B4-BE49-F238E27FC236}">
                <a16:creationId xmlns:a16="http://schemas.microsoft.com/office/drawing/2014/main" id="{3F6FF0A9-6C38-4A8A-B765-E5BBFFDF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8"/>
          <a:stretch/>
        </p:blipFill>
        <p:spPr bwMode="auto">
          <a:xfrm>
            <a:off x="9713030" y="1524000"/>
            <a:ext cx="16594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B4E57-59DC-4C5E-831D-9EC160278484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1817-C002-4A09-8883-C2C7F0D967C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58" y="1114012"/>
            <a:ext cx="4903530" cy="5374656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Instagram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PostgreSQL 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Cassandra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Facebook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Cassandra	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Twitter</a:t>
            </a:r>
            <a:endParaRPr lang="en-CA" sz="1400" dirty="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bg1"/>
                </a:solidFill>
              </a:rPr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 err="1">
                <a:solidFill>
                  <a:schemeClr val="bg1"/>
                </a:solidFill>
              </a:rPr>
              <a:t>FlockDB</a:t>
            </a:r>
            <a:endParaRPr lang="en-CA" sz="1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  <a:cs typeface="Calibri"/>
              </a:rPr>
              <a:t>All these Applications use NoSQL in addition to SQL Database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Takeaways: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using SQL in Combination with NoSQL for better performance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Partitioning is best feature of MongoDB as it is a CP data store (refer CAP theorem)</a:t>
            </a: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9B9210-2381-425E-9133-51FE6B05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en Sans"/>
              </a:rPr>
              <a:t>Similar Applications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2B64-AF4A-41CC-BA8B-ED510304FDE2}"/>
              </a:ext>
            </a:extLst>
          </p:cNvPr>
          <p:cNvSpPr txBox="1"/>
          <p:nvPr/>
        </p:nvSpPr>
        <p:spPr>
          <a:xfrm>
            <a:off x="653983" y="1533378"/>
            <a:ext cx="4747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Using MongoDB for social networking sites: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https://www.researchgate.net/publication/274012240_Using_MongoDB_for_Social_Networking_Website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NoSQL Databases as Social Networking Storage Systems: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https://papers.ssrn.com/sol3/papers.cfm?abstract_id=3282559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B9A90-0FC7-410F-A5F6-AA2F10CFA8FC}"/>
              </a:ext>
            </a:extLst>
          </p:cNvPr>
          <p:cNvSpPr txBox="1"/>
          <p:nvPr/>
        </p:nvSpPr>
        <p:spPr>
          <a:xfrm>
            <a:off x="6653640" y="1533378"/>
            <a:ext cx="498069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MongoDB Documentation: </a:t>
            </a:r>
            <a:r>
              <a:rPr lang="en-US" sz="2000">
                <a:solidFill>
                  <a:schemeClr val="accent1"/>
                </a:solidFill>
              </a:rPr>
              <a:t>https://docs.mongodb.com/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Angular Documentation: </a:t>
            </a:r>
            <a:r>
              <a:rPr lang="en-US" sz="2000">
                <a:solidFill>
                  <a:schemeClr val="accent1"/>
                </a:solidFill>
              </a:rPr>
              <a:t>https://angular.io/docs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Mongoose Documentation: </a:t>
            </a:r>
            <a:r>
              <a:rPr lang="en-US" sz="2000">
                <a:solidFill>
                  <a:schemeClr val="accent1"/>
                </a:solidFill>
              </a:rPr>
              <a:t>https://mongoosejs.com/docs/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Express Documentation: </a:t>
            </a:r>
            <a:r>
              <a:rPr lang="en-US" sz="2000">
                <a:solidFill>
                  <a:schemeClr val="accent1"/>
                </a:solidFill>
              </a:rPr>
              <a:t>https://expressjs.com/en/api.html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Fireship Documentation: </a:t>
            </a:r>
            <a:r>
              <a:rPr lang="en-US" sz="2000">
                <a:solidFill>
                  <a:schemeClr val="accent1"/>
                </a:solidFill>
              </a:rPr>
              <a:t>https://fireship.io/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GridFS</a:t>
            </a:r>
            <a:r>
              <a:rPr lang="en-US" sz="2000"/>
              <a:t> – </a:t>
            </a:r>
            <a:r>
              <a:rPr lang="en-US" sz="2000" err="1"/>
              <a:t>Multer</a:t>
            </a:r>
            <a:r>
              <a:rPr lang="en-US" sz="2000"/>
              <a:t> Integration: </a:t>
            </a:r>
            <a:r>
              <a:rPr lang="en-US" sz="2000">
                <a:solidFill>
                  <a:schemeClr val="accent1"/>
                </a:solidFill>
              </a:rPr>
              <a:t>https://www.npmjs.com/package/multer-gridfs-storage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BF6758-E131-4B5B-8DDF-C509079E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References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896ED0-1F94-469E-BB26-B57928259A7C}"/>
              </a:ext>
            </a:extLst>
          </p:cNvPr>
          <p:cNvSpPr txBox="1">
            <a:spLocks/>
          </p:cNvSpPr>
          <p:nvPr/>
        </p:nvSpPr>
        <p:spPr>
          <a:xfrm>
            <a:off x="6095990" y="501799"/>
            <a:ext cx="6095990" cy="890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Open Sans"/>
              </a:rPr>
              <a:t>Documentations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15683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46" y="3141405"/>
            <a:ext cx="3423818" cy="575189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  <a:latin typeface="Open Sans"/>
              </a:rPr>
              <a:t>Thank</a:t>
            </a:r>
            <a:r>
              <a:rPr lang="en-US" sz="4800" dirty="0">
                <a:latin typeface="Open Sans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Open Sans"/>
              </a:rPr>
              <a:t>You!!!</a:t>
            </a:r>
            <a:endParaRPr lang="en-IN" sz="4800" dirty="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3DEAF11-6C64-478F-BB04-1DE5BECA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46" y="2813676"/>
            <a:ext cx="3950898" cy="1230648"/>
          </a:xfrm>
          <a:prstGeom prst="rect">
            <a:avLst/>
          </a:prstGeom>
          <a:effectLst>
            <a:outerShdw blurRad="381000" dist="127000" dir="2700000" algn="tl" rotWithShape="0">
              <a:schemeClr val="tx1">
                <a:alpha val="1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019581"/>
            <a:ext cx="4591771" cy="819093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pen Sans"/>
              </a:rPr>
              <a:t>Any Questions?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8B7F3-9457-4CF5-B6E6-D80CFCB0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911" y="1605249"/>
            <a:ext cx="4546085" cy="3482169"/>
          </a:xfrm>
          <a:prstGeom prst="rect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1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448B30-E17A-4BC6-9F05-85065A49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99" y="1820074"/>
            <a:ext cx="4024436" cy="321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35010-EF20-405E-BA75-C5023FC51690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What is Post-Ups?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Technology Stack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Why NoSQL Database – MongoDB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Demonstration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What’s happening Underneath?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Similar Applications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References &amp; Documentations</a:t>
            </a: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4187EA-703D-4CC6-A3A3-03899A75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Outline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5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social media post with text and water&#10;&#10;Description automatically generated">
            <a:extLst>
              <a:ext uri="{FF2B5EF4-FFF2-40B4-BE49-F238E27FC236}">
                <a16:creationId xmlns:a16="http://schemas.microsoft.com/office/drawing/2014/main" id="{B804FFBC-DB72-417B-98C7-887B33FEF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7" y="409575"/>
            <a:ext cx="2937819" cy="6038850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744B60-CB2B-4FDE-8F1C-B7C9F7F5CC75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Post-Ups – It's what's trending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Share your ideas to the world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AKA, “Social Website”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Features: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Share Post- Image, Text, Audio or Video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Like, Comment and Sort &amp; Filter Posts</a:t>
            </a:r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Double Tap to Like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C57872-1A9D-40FF-A6E5-EE39571A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IN" sz="3200">
                <a:solidFill>
                  <a:schemeClr val="bg1"/>
                </a:solidFill>
                <a:latin typeface="Open Sans"/>
              </a:rPr>
              <a:t>What is Post-ups?</a:t>
            </a:r>
          </a:p>
        </p:txBody>
      </p:sp>
    </p:spTree>
    <p:extLst>
      <p:ext uri="{BB962C8B-B14F-4D97-AF65-F5344CB8AC3E}">
        <p14:creationId xmlns:p14="http://schemas.microsoft.com/office/powerpoint/2010/main" val="500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75DA23DB-A5F6-462C-B7B9-FADA0FA5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28" y="1758956"/>
            <a:ext cx="3736777" cy="273944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14C22F-14EB-4CFA-B3EA-0604A7B6D3FE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Database: MongoDB using Mongoose Framework</a:t>
            </a:r>
          </a:p>
          <a:p>
            <a:r>
              <a:rPr lang="en-US" sz="2400">
                <a:solidFill>
                  <a:schemeClr val="bg1"/>
                </a:solidFill>
              </a:rPr>
              <a:t>Backend: Express.js with Node.js</a:t>
            </a:r>
          </a:p>
          <a:p>
            <a:r>
              <a:rPr lang="en-US" sz="2400">
                <a:solidFill>
                  <a:schemeClr val="bg1"/>
                </a:solidFill>
              </a:rPr>
              <a:t>Frontend: Angular 9 Framework</a:t>
            </a:r>
          </a:p>
          <a:p>
            <a:r>
              <a:rPr lang="en-US" sz="2400">
                <a:solidFill>
                  <a:schemeClr val="bg1"/>
                </a:solidFill>
              </a:rPr>
              <a:t>File Manipulation: </a:t>
            </a:r>
            <a:r>
              <a:rPr lang="en-US" sz="2400" err="1">
                <a:solidFill>
                  <a:schemeClr val="bg1"/>
                </a:solidFill>
              </a:rPr>
              <a:t>GridFS</a:t>
            </a:r>
            <a:r>
              <a:rPr lang="en-US" sz="2400">
                <a:solidFill>
                  <a:schemeClr val="bg1"/>
                </a:solidFill>
              </a:rPr>
              <a:t> and </a:t>
            </a:r>
            <a:r>
              <a:rPr lang="en-US" sz="2400" err="1">
                <a:solidFill>
                  <a:schemeClr val="bg1"/>
                </a:solidFill>
              </a:rPr>
              <a:t>Multer</a:t>
            </a:r>
            <a:r>
              <a:rPr lang="en-US" sz="2400">
                <a:solidFill>
                  <a:schemeClr val="bg1"/>
                </a:solidFill>
              </a:rPr>
              <a:t> Library</a:t>
            </a:r>
          </a:p>
          <a:p>
            <a:r>
              <a:rPr lang="en-US" sz="2400">
                <a:solidFill>
                  <a:schemeClr val="bg1"/>
                </a:solidFill>
              </a:rPr>
              <a:t>Deployment: Heroku Platform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270B56-470B-48D4-9E51-DA30DDF6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Technology Stack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4A98EF-6281-4DC4-A13B-EDC8A384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991" y="2771007"/>
            <a:ext cx="3418651" cy="97499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CBF02D-6152-4045-8A60-5518EF9B1DF8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235518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Schema-Less Database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Document-Oriented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JSON like - Rich Queries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Indexing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Sharding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Aggregation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Easier to implement and interact</a:t>
            </a:r>
          </a:p>
          <a:p>
            <a:r>
              <a:rPr lang="en-IN" sz="2400" dirty="0">
                <a:solidFill>
                  <a:schemeClr val="bg1"/>
                </a:solidFill>
              </a:rPr>
              <a:t>Scalability &amp; </a:t>
            </a:r>
            <a:r>
              <a:rPr lang="en-US" sz="2400" dirty="0">
                <a:solidFill>
                  <a:schemeClr val="bg1"/>
                </a:solidFill>
              </a:rPr>
              <a:t>Replication - High Availability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A92258-BC20-4F3F-9762-AABEE49F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5717206" cy="109574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Why NoSQL Database – MongoDB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9F8B35-04E6-43B1-A840-85336DAB89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5800" y="1469454"/>
            <a:ext cx="2957512" cy="2957512"/>
          </a:xfrm>
          <a:prstGeom prst="rect">
            <a:avLst/>
          </a:prstGeom>
          <a:effectLst>
            <a:outerShdw blurRad="444500" dist="304800" dir="2700000" sx="97000" sy="97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BB905-B282-4966-827D-940146F061B2}"/>
              </a:ext>
            </a:extLst>
          </p:cNvPr>
          <p:cNvSpPr txBox="1"/>
          <p:nvPr/>
        </p:nvSpPr>
        <p:spPr>
          <a:xfrm>
            <a:off x="6736556" y="48531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/>
              <a:t>https://post-ups.herokuapp.com/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04881"/>
            <a:ext cx="5915813" cy="212845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Please scan the QR code to have a hands-on with our application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Or visit the link mentioned in the slide to participate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Demo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14985"/>
            <a:ext cx="5915813" cy="389755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Glimpse of features in Post-Ups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Scroll through Feed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Has Text, Audio, Video as well as Image Posts ( Gifs Included  </a:t>
            </a:r>
            <a:r>
              <a:rPr lang="en-US" sz="1800" dirty="0">
                <a:solidFill>
                  <a:schemeClr val="bg1"/>
                </a:solidFill>
              </a:rPr>
              <a:t>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‘ + ’ button to Add New Post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Comment on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Don’t forget to double tap the Post  ‘</a:t>
            </a:r>
            <a:r>
              <a:rPr lang="en-US" sz="1800" dirty="0">
                <a:solidFill>
                  <a:schemeClr val="bg1"/>
                </a:solidFill>
              </a:rPr>
              <a:t>❤️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Filter through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on tags to see related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Try the available sorts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Explore the Posts – listen to audios, view images, play videos and read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</a:rPr>
              <a:t>Demo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" name="WhatsApp Video 2020-08-09 at 7.37.54 PM">
            <a:hlinkClick r:id="" action="ppaction://media"/>
            <a:extLst>
              <a:ext uri="{FF2B5EF4-FFF2-40B4-BE49-F238E27FC236}">
                <a16:creationId xmlns:a16="http://schemas.microsoft.com/office/drawing/2014/main" id="{4091ACE6-360F-4B7C-A126-9B3A0AF3B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0283" y="532502"/>
            <a:ext cx="2679260" cy="5792995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8F70C9-D0F0-4F5C-A403-A926FE66115A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097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8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4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63F5F-515C-4250-9E13-2445854305CC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90AE8-77EE-45CD-9C00-43DB4C99004D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85B4B-F28A-4637-83E4-E02B88F4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1" y="1544128"/>
            <a:ext cx="9424278" cy="4314642"/>
          </a:xfrm>
          <a:prstGeom prst="rect">
            <a:avLst/>
          </a:prstGeom>
          <a:ln>
            <a:noFill/>
          </a:ln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4FDB64-C2D4-4BFD-95E3-E76B3444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69F4F-CCBC-4FC0-8B40-D6F205A5F728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933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73659-7273-4C63-AAF3-662EB7357C49}"/>
              </a:ext>
            </a:extLst>
          </p:cNvPr>
          <p:cNvSpPr txBox="1"/>
          <p:nvPr/>
        </p:nvSpPr>
        <p:spPr>
          <a:xfrm>
            <a:off x="6738425" y="2025748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B1B76-8AE7-47AE-8213-CDE9061CA8D5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644E3-C0C0-438E-AF35-545D06499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6"/>
          <a:stretch/>
        </p:blipFill>
        <p:spPr>
          <a:xfrm>
            <a:off x="1223534" y="1633335"/>
            <a:ext cx="9744892" cy="4140642"/>
          </a:xfrm>
          <a:prstGeom prst="rect">
            <a:avLst/>
          </a:prstGeom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D1603-F385-4575-90B2-687CD7A7A5DE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E06696-27FD-40D1-B4F3-20F495F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73BC9-A20F-4678-95BF-B7BA9F9F3323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err="1">
                <a:latin typeface="Open Sans"/>
                <a:ea typeface="+mj-ea"/>
                <a:cs typeface="+mj-cs"/>
              </a:rPr>
              <a:t>Sharding</a:t>
            </a:r>
            <a:r>
              <a:rPr lang="en-US" sz="3200">
                <a:latin typeface="Open Sans"/>
                <a:ea typeface="+mj-ea"/>
                <a:cs typeface="+mj-cs"/>
              </a:rPr>
              <a:t> Using </a:t>
            </a:r>
            <a:r>
              <a:rPr lang="en-US" sz="3200" err="1">
                <a:latin typeface="Open Sans"/>
                <a:ea typeface="+mj-ea"/>
                <a:cs typeface="+mj-cs"/>
              </a:rPr>
              <a:t>GridFS</a:t>
            </a:r>
            <a:endParaRPr lang="en-US" sz="3200">
              <a:latin typeface="Open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25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</TotalTime>
  <Words>1062</Words>
  <Application>Microsoft Office PowerPoint</Application>
  <PresentationFormat>Widescreen</PresentationFormat>
  <Paragraphs>148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Open Sans</vt:lpstr>
      <vt:lpstr>Wingdings</vt:lpstr>
      <vt:lpstr>Office Theme</vt:lpstr>
      <vt:lpstr> Post-Ups</vt:lpstr>
      <vt:lpstr>Outline</vt:lpstr>
      <vt:lpstr>What is Post-ups?</vt:lpstr>
      <vt:lpstr>Technology Stack</vt:lpstr>
      <vt:lpstr>Why NoSQL Database – MongoDB</vt:lpstr>
      <vt:lpstr>Demo</vt:lpstr>
      <vt:lpstr>Demo</vt:lpstr>
      <vt:lpstr>What’s happening Underneath?</vt:lpstr>
      <vt:lpstr>What’s happening Underneath?</vt:lpstr>
      <vt:lpstr>What’s happening Underneath?</vt:lpstr>
      <vt:lpstr>Similar Applications</vt:lpstr>
      <vt:lpstr>References</vt:lpstr>
      <vt:lpstr>Thank You!!!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Post-Ups</dc:title>
  <dc:creator>Rahul Prakashkumar Pandya</dc:creator>
  <cp:lastModifiedBy>Rahul Prakashkumar Pandya</cp:lastModifiedBy>
  <cp:revision>35</cp:revision>
  <dcterms:created xsi:type="dcterms:W3CDTF">2020-08-07T22:03:00Z</dcterms:created>
  <dcterms:modified xsi:type="dcterms:W3CDTF">2020-08-11T04:13:50Z</dcterms:modified>
</cp:coreProperties>
</file>